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989DE-7059-43EE-AE3A-467AA0BDDA66}" v="39" dt="2025-01-03T21:56:45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221" autoAdjust="0"/>
  </p:normalViewPr>
  <p:slideViewPr>
    <p:cSldViewPr snapToGrid="0">
      <p:cViewPr varScale="1">
        <p:scale>
          <a:sx n="100" d="100"/>
          <a:sy n="100" d="100"/>
        </p:scale>
        <p:origin x="2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hl, Chase" userId="0fc7603d-52d2-4cf9-b09d-acb1286118dd" providerId="ADAL" clId="{082989DE-7059-43EE-AE3A-467AA0BDDA66}"/>
    <pc:docChg chg="undo custSel modSld">
      <pc:chgData name="Stahl, Chase" userId="0fc7603d-52d2-4cf9-b09d-acb1286118dd" providerId="ADAL" clId="{082989DE-7059-43EE-AE3A-467AA0BDDA66}" dt="2025-01-03T21:59:24.739" v="294" actId="20577"/>
      <pc:docMkLst>
        <pc:docMk/>
      </pc:docMkLst>
      <pc:sldChg chg="modSp mod">
        <pc:chgData name="Stahl, Chase" userId="0fc7603d-52d2-4cf9-b09d-acb1286118dd" providerId="ADAL" clId="{082989DE-7059-43EE-AE3A-467AA0BDDA66}" dt="2025-01-03T20:46:13.918" v="5" actId="20577"/>
        <pc:sldMkLst>
          <pc:docMk/>
          <pc:sldMk cId="0" sldId="257"/>
        </pc:sldMkLst>
        <pc:spChg chg="mod">
          <ac:chgData name="Stahl, Chase" userId="0fc7603d-52d2-4cf9-b09d-acb1286118dd" providerId="ADAL" clId="{082989DE-7059-43EE-AE3A-467AA0BDDA66}" dt="2025-01-03T20:46:13.918" v="5" actId="20577"/>
          <ac:spMkLst>
            <pc:docMk/>
            <pc:sldMk cId="0" sldId="257"/>
            <ac:spMk id="2" creationId="{00000000-0000-0000-0000-000000000000}"/>
          </ac:spMkLst>
        </pc:spChg>
      </pc:sldChg>
      <pc:sldChg chg="addSp delSp modSp mod">
        <pc:chgData name="Stahl, Chase" userId="0fc7603d-52d2-4cf9-b09d-acb1286118dd" providerId="ADAL" clId="{082989DE-7059-43EE-AE3A-467AA0BDDA66}" dt="2025-01-03T20:54:40.684" v="224" actId="14100"/>
        <pc:sldMkLst>
          <pc:docMk/>
          <pc:sldMk cId="3145032026" sldId="259"/>
        </pc:sldMkLst>
        <pc:spChg chg="add mod">
          <ac:chgData name="Stahl, Chase" userId="0fc7603d-52d2-4cf9-b09d-acb1286118dd" providerId="ADAL" clId="{082989DE-7059-43EE-AE3A-467AA0BDDA66}" dt="2025-01-03T20:50:51.613" v="209" actId="20577"/>
          <ac:spMkLst>
            <pc:docMk/>
            <pc:sldMk cId="3145032026" sldId="259"/>
            <ac:spMk id="10" creationId="{B03CD280-39C5-1A92-50AE-3482B7F13F67}"/>
          </ac:spMkLst>
        </pc:spChg>
        <pc:graphicFrameChg chg="mod modGraphic">
          <ac:chgData name="Stahl, Chase" userId="0fc7603d-52d2-4cf9-b09d-acb1286118dd" providerId="ADAL" clId="{082989DE-7059-43EE-AE3A-467AA0BDDA66}" dt="2025-01-03T20:52:22.483" v="217" actId="20577"/>
          <ac:graphicFrameMkLst>
            <pc:docMk/>
            <pc:sldMk cId="3145032026" sldId="259"/>
            <ac:graphicFrameMk id="5" creationId="{CE4CDEEC-9321-1FB8-4949-1B1FF6D44A53}"/>
          </ac:graphicFrameMkLst>
        </pc:graphicFrameChg>
        <pc:picChg chg="del mod">
          <ac:chgData name="Stahl, Chase" userId="0fc7603d-52d2-4cf9-b09d-acb1286118dd" providerId="ADAL" clId="{082989DE-7059-43EE-AE3A-467AA0BDDA66}" dt="2025-01-03T20:54:11.027" v="218" actId="478"/>
          <ac:picMkLst>
            <pc:docMk/>
            <pc:sldMk cId="3145032026" sldId="259"/>
            <ac:picMk id="1026" creationId="{9E41D153-6886-E3BA-A7C0-FED41D855C1A}"/>
          </ac:picMkLst>
        </pc:picChg>
        <pc:picChg chg="add mod">
          <ac:chgData name="Stahl, Chase" userId="0fc7603d-52d2-4cf9-b09d-acb1286118dd" providerId="ADAL" clId="{082989DE-7059-43EE-AE3A-467AA0BDDA66}" dt="2025-01-03T20:54:40.684" v="224" actId="14100"/>
          <ac:picMkLst>
            <pc:docMk/>
            <pc:sldMk cId="3145032026" sldId="259"/>
            <ac:picMk id="1030" creationId="{9F1163C6-ED89-490E-65B9-91B7B7A84C91}"/>
          </ac:picMkLst>
        </pc:picChg>
      </pc:sldChg>
      <pc:sldChg chg="addSp delSp modSp mod">
        <pc:chgData name="Stahl, Chase" userId="0fc7603d-52d2-4cf9-b09d-acb1286118dd" providerId="ADAL" clId="{082989DE-7059-43EE-AE3A-467AA0BDDA66}" dt="2025-01-03T21:52:05.698" v="240" actId="1076"/>
        <pc:sldMkLst>
          <pc:docMk/>
          <pc:sldMk cId="1104819436" sldId="260"/>
        </pc:sldMkLst>
        <pc:spChg chg="mod">
          <ac:chgData name="Stahl, Chase" userId="0fc7603d-52d2-4cf9-b09d-acb1286118dd" providerId="ADAL" clId="{082989DE-7059-43EE-AE3A-467AA0BDDA66}" dt="2025-01-03T20:46:32.577" v="9" actId="20577"/>
          <ac:spMkLst>
            <pc:docMk/>
            <pc:sldMk cId="1104819436" sldId="260"/>
            <ac:spMk id="2" creationId="{5E3C08F0-4CEE-2043-296D-3A1D81BE88F2}"/>
          </ac:spMkLst>
        </pc:spChg>
        <pc:picChg chg="del">
          <ac:chgData name="Stahl, Chase" userId="0fc7603d-52d2-4cf9-b09d-acb1286118dd" providerId="ADAL" clId="{082989DE-7059-43EE-AE3A-467AA0BDDA66}" dt="2025-01-03T21:50:52.243" v="225" actId="478"/>
          <ac:picMkLst>
            <pc:docMk/>
            <pc:sldMk cId="1104819436" sldId="260"/>
            <ac:picMk id="2052" creationId="{4E611F81-EAC7-EE0C-5457-4F2ADB26215E}"/>
          </ac:picMkLst>
        </pc:picChg>
        <pc:picChg chg="del">
          <ac:chgData name="Stahl, Chase" userId="0fc7603d-52d2-4cf9-b09d-acb1286118dd" providerId="ADAL" clId="{082989DE-7059-43EE-AE3A-467AA0BDDA66}" dt="2025-01-03T21:51:17.559" v="228" actId="478"/>
          <ac:picMkLst>
            <pc:docMk/>
            <pc:sldMk cId="1104819436" sldId="260"/>
            <ac:picMk id="2054" creationId="{A52AB35A-E1F3-7161-88E8-DD251B722633}"/>
          </ac:picMkLst>
        </pc:picChg>
        <pc:picChg chg="del">
          <ac:chgData name="Stahl, Chase" userId="0fc7603d-52d2-4cf9-b09d-acb1286118dd" providerId="ADAL" clId="{082989DE-7059-43EE-AE3A-467AA0BDDA66}" dt="2025-01-03T21:51:40.992" v="232" actId="478"/>
          <ac:picMkLst>
            <pc:docMk/>
            <pc:sldMk cId="1104819436" sldId="260"/>
            <ac:picMk id="2056" creationId="{AC533CC5-185F-5B2C-5F10-17E49C9C8FEE}"/>
          </ac:picMkLst>
        </pc:picChg>
        <pc:picChg chg="add mod">
          <ac:chgData name="Stahl, Chase" userId="0fc7603d-52d2-4cf9-b09d-acb1286118dd" providerId="ADAL" clId="{082989DE-7059-43EE-AE3A-467AA0BDDA66}" dt="2025-01-03T21:52:02.863" v="239" actId="1076"/>
          <ac:picMkLst>
            <pc:docMk/>
            <pc:sldMk cId="1104819436" sldId="260"/>
            <ac:picMk id="2058" creationId="{8B243175-1D27-EDE5-DA1F-C3D663C17C21}"/>
          </ac:picMkLst>
        </pc:picChg>
        <pc:picChg chg="add mod">
          <ac:chgData name="Stahl, Chase" userId="0fc7603d-52d2-4cf9-b09d-acb1286118dd" providerId="ADAL" clId="{082989DE-7059-43EE-AE3A-467AA0BDDA66}" dt="2025-01-03T21:52:05.698" v="240" actId="1076"/>
          <ac:picMkLst>
            <pc:docMk/>
            <pc:sldMk cId="1104819436" sldId="260"/>
            <ac:picMk id="2060" creationId="{7AB05B24-F602-0095-0CAC-6FF4D9F081C3}"/>
          </ac:picMkLst>
        </pc:picChg>
        <pc:picChg chg="add mod">
          <ac:chgData name="Stahl, Chase" userId="0fc7603d-52d2-4cf9-b09d-acb1286118dd" providerId="ADAL" clId="{082989DE-7059-43EE-AE3A-467AA0BDDA66}" dt="2025-01-03T21:51:49.415" v="234" actId="1076"/>
          <ac:picMkLst>
            <pc:docMk/>
            <pc:sldMk cId="1104819436" sldId="260"/>
            <ac:picMk id="2062" creationId="{0E6081A4-2C2A-3D18-3197-3499A83F9358}"/>
          </ac:picMkLst>
        </pc:picChg>
      </pc:sldChg>
      <pc:sldChg chg="modSp mod">
        <pc:chgData name="Stahl, Chase" userId="0fc7603d-52d2-4cf9-b09d-acb1286118dd" providerId="ADAL" clId="{082989DE-7059-43EE-AE3A-467AA0BDDA66}" dt="2025-01-03T21:57:58.598" v="286" actId="242"/>
        <pc:sldMkLst>
          <pc:docMk/>
          <pc:sldMk cId="2750370464" sldId="261"/>
        </pc:sldMkLst>
        <pc:spChg chg="mod">
          <ac:chgData name="Stahl, Chase" userId="0fc7603d-52d2-4cf9-b09d-acb1286118dd" providerId="ADAL" clId="{082989DE-7059-43EE-AE3A-467AA0BDDA66}" dt="2025-01-03T20:46:37.846" v="13" actId="20577"/>
          <ac:spMkLst>
            <pc:docMk/>
            <pc:sldMk cId="2750370464" sldId="261"/>
            <ac:spMk id="2" creationId="{A60B9234-433D-D52C-09B5-624F3346785D}"/>
          </ac:spMkLst>
        </pc:spChg>
        <pc:graphicFrameChg chg="mod modGraphic">
          <ac:chgData name="Stahl, Chase" userId="0fc7603d-52d2-4cf9-b09d-acb1286118dd" providerId="ADAL" clId="{082989DE-7059-43EE-AE3A-467AA0BDDA66}" dt="2025-01-03T21:57:58.598" v="286" actId="242"/>
          <ac:graphicFrameMkLst>
            <pc:docMk/>
            <pc:sldMk cId="2750370464" sldId="261"/>
            <ac:graphicFrameMk id="3" creationId="{8B18C218-E817-D66E-066B-88BA83EA18B4}"/>
          </ac:graphicFrameMkLst>
        </pc:graphicFrameChg>
      </pc:sldChg>
      <pc:sldChg chg="addSp delSp modSp mod">
        <pc:chgData name="Stahl, Chase" userId="0fc7603d-52d2-4cf9-b09d-acb1286118dd" providerId="ADAL" clId="{082989DE-7059-43EE-AE3A-467AA0BDDA66}" dt="2025-01-03T21:55:55.954" v="276" actId="20577"/>
        <pc:sldMkLst>
          <pc:docMk/>
          <pc:sldMk cId="2287447192" sldId="262"/>
        </pc:sldMkLst>
        <pc:spChg chg="mod">
          <ac:chgData name="Stahl, Chase" userId="0fc7603d-52d2-4cf9-b09d-acb1286118dd" providerId="ADAL" clId="{082989DE-7059-43EE-AE3A-467AA0BDDA66}" dt="2025-01-03T20:46:45.465" v="25" actId="27636"/>
          <ac:spMkLst>
            <pc:docMk/>
            <pc:sldMk cId="2287447192" sldId="262"/>
            <ac:spMk id="2" creationId="{2B8C0B8D-B30A-F8DF-0B85-E74E0EF0E94F}"/>
          </ac:spMkLst>
        </pc:spChg>
        <pc:spChg chg="mod">
          <ac:chgData name="Stahl, Chase" userId="0fc7603d-52d2-4cf9-b09d-acb1286118dd" providerId="ADAL" clId="{082989DE-7059-43EE-AE3A-467AA0BDDA66}" dt="2025-01-03T21:55:55.954" v="276" actId="20577"/>
          <ac:spMkLst>
            <pc:docMk/>
            <pc:sldMk cId="2287447192" sldId="262"/>
            <ac:spMk id="5" creationId="{1B2DC8A7-34B0-733A-99CA-078D00BB79D3}"/>
          </ac:spMkLst>
        </pc:spChg>
        <pc:picChg chg="del">
          <ac:chgData name="Stahl, Chase" userId="0fc7603d-52d2-4cf9-b09d-acb1286118dd" providerId="ADAL" clId="{082989DE-7059-43EE-AE3A-467AA0BDDA66}" dt="2025-01-03T21:55:07.658" v="248" actId="478"/>
          <ac:picMkLst>
            <pc:docMk/>
            <pc:sldMk cId="2287447192" sldId="262"/>
            <ac:picMk id="5122" creationId="{0772FA4C-F523-F6F4-709E-E8EE447E62C6}"/>
          </ac:picMkLst>
        </pc:picChg>
        <pc:picChg chg="add mod">
          <ac:chgData name="Stahl, Chase" userId="0fc7603d-52d2-4cf9-b09d-acb1286118dd" providerId="ADAL" clId="{082989DE-7059-43EE-AE3A-467AA0BDDA66}" dt="2025-01-03T21:55:20.995" v="254" actId="1076"/>
          <ac:picMkLst>
            <pc:docMk/>
            <pc:sldMk cId="2287447192" sldId="262"/>
            <ac:picMk id="5124" creationId="{4A860DA5-0576-38EC-DA4E-C029AF73BBF1}"/>
          </ac:picMkLst>
        </pc:picChg>
      </pc:sldChg>
      <pc:sldChg chg="modSp mod">
        <pc:chgData name="Stahl, Chase" userId="0fc7603d-52d2-4cf9-b09d-acb1286118dd" providerId="ADAL" clId="{082989DE-7059-43EE-AE3A-467AA0BDDA66}" dt="2025-01-03T21:57:35.179" v="285" actId="207"/>
        <pc:sldMkLst>
          <pc:docMk/>
          <pc:sldMk cId="790286996" sldId="263"/>
        </pc:sldMkLst>
        <pc:spChg chg="mod">
          <ac:chgData name="Stahl, Chase" userId="0fc7603d-52d2-4cf9-b09d-acb1286118dd" providerId="ADAL" clId="{082989DE-7059-43EE-AE3A-467AA0BDDA66}" dt="2025-01-03T20:46:53.079" v="31" actId="20577"/>
          <ac:spMkLst>
            <pc:docMk/>
            <pc:sldMk cId="790286996" sldId="263"/>
            <ac:spMk id="2" creationId="{14D7769F-DC32-0754-BA0F-FAF2A0C15C46}"/>
          </ac:spMkLst>
        </pc:spChg>
        <pc:graphicFrameChg chg="mod modGraphic">
          <ac:chgData name="Stahl, Chase" userId="0fc7603d-52d2-4cf9-b09d-acb1286118dd" providerId="ADAL" clId="{082989DE-7059-43EE-AE3A-467AA0BDDA66}" dt="2025-01-03T21:57:35.179" v="285" actId="207"/>
          <ac:graphicFrameMkLst>
            <pc:docMk/>
            <pc:sldMk cId="790286996" sldId="263"/>
            <ac:graphicFrameMk id="3" creationId="{9ED31212-0D77-13E2-F03E-24649E0336A8}"/>
          </ac:graphicFrameMkLst>
        </pc:graphicFrameChg>
      </pc:sldChg>
      <pc:sldChg chg="modSp mod">
        <pc:chgData name="Stahl, Chase" userId="0fc7603d-52d2-4cf9-b09d-acb1286118dd" providerId="ADAL" clId="{082989DE-7059-43EE-AE3A-467AA0BDDA66}" dt="2025-01-03T21:59:24.739" v="294" actId="20577"/>
        <pc:sldMkLst>
          <pc:docMk/>
          <pc:sldMk cId="1990733494" sldId="264"/>
        </pc:sldMkLst>
        <pc:spChg chg="mod">
          <ac:chgData name="Stahl, Chase" userId="0fc7603d-52d2-4cf9-b09d-acb1286118dd" providerId="ADAL" clId="{082989DE-7059-43EE-AE3A-467AA0BDDA66}" dt="2025-01-03T20:47:00.392" v="35" actId="20577"/>
          <ac:spMkLst>
            <pc:docMk/>
            <pc:sldMk cId="1990733494" sldId="264"/>
            <ac:spMk id="2" creationId="{BDE8A71F-BC42-772D-9722-753F2B6D7ED8}"/>
          </ac:spMkLst>
        </pc:spChg>
        <pc:spChg chg="mod">
          <ac:chgData name="Stahl, Chase" userId="0fc7603d-52d2-4cf9-b09d-acb1286118dd" providerId="ADAL" clId="{082989DE-7059-43EE-AE3A-467AA0BDDA66}" dt="2025-01-03T21:59:24.739" v="294" actId="20577"/>
          <ac:spMkLst>
            <pc:docMk/>
            <pc:sldMk cId="1990733494" sldId="264"/>
            <ac:spMk id="5" creationId="{866F227A-D655-386B-6247-3670811953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28151-224E-4F89-A84D-50594BA4EE2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B3232-607A-476A-8BD2-EA14F6549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1B3232-607A-476A-8BD2-EA14F65492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1B3232-607A-476A-8BD2-EA14F65492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0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47C1-C20C-DE34-2EFF-AA481A700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981FF-7BAB-99E9-EB5A-F94F0D90D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3D93D-FB4A-D458-87FE-646C7EE2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1A2D3-E7F3-7A05-8C6C-079DC99E9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AD118-BE69-018E-FBE2-572CF88A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0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8CB2-1579-5BBE-1B08-3D888109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25DEB-6787-E13E-AC4C-9F947661D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6248E-CAB6-6505-50EF-03A8B3EF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AFA1A-1DCC-D8DB-F2B3-9D183D35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20C5-B25F-F73F-2C33-BBD1EE93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2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8473E-F725-8DCB-F33F-0E131D7AA8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7CA07-C6C5-9E32-C3B3-3614767EC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192D8-E045-C9A0-739B-39DB1BFC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28DF0-1846-951A-94E4-805B6B8E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AAC75-9AB5-9EAC-293C-B8FEC941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F785-46AC-AA4E-7B95-CBE34BAD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053E8-EE52-C57C-0167-EF9F18BEB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25E4B-99D4-085F-3825-922D9561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9BB8-0CC1-7E30-66C7-B3A2D942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C7B6B-EC0C-1237-91D7-5DCF1A1D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0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E6B6-FAA2-4F41-31F2-B0D195F9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78F52-04F3-322A-BB5A-ABCC99BE1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70735-2A8B-EAB4-78C2-F7B1AF59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EBE5F-A9F5-7CD6-FDAC-96A7DC8A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BCC7C-C830-0FC5-BCE2-DE62205A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EFD9-56FB-AAFA-8005-7BBBDD4B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A6EC-04D0-BB10-A5D0-33C041FFD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BAA87-61B0-196B-0C24-140510465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A00A8-173D-2E64-E921-11DF83A7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5CD27-DFD8-E5B1-4A5F-89AF8C0B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99A56-12E2-E708-5CE5-7F3AAAC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5CE15-1DCD-27C1-79B5-DDE77C1D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D60B6-D672-919F-55DA-1B6B16F16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9F1FC-1479-34C3-6415-D3B2244DE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7C1EE2-52F7-5172-CC01-0969B2243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E1F8B-80A2-F501-41D6-BF678EF6E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73F04-FF39-97BA-0B6F-A60B54C0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0677A3-D336-46DB-CFF6-7828DD91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72859E-DB1D-C12E-5A5F-9634C324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8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72F4-5B86-4C6D-98F8-D5F769EA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FD42-5540-0CD8-D217-435F4240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D1096-8A80-4123-164C-DEB0C58A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E317C-4B74-21AE-D88A-9F1ABDF4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4D34B-A2DA-B822-C069-2075A7C8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4B097-6338-FE14-1C0E-4F70F34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42AA9-859B-3732-9845-872C8E50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7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DC2FF-E8CD-ED27-0A15-DCE5AE0B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519B9-D838-13CE-8667-5A20817E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3107F-6B16-EAA8-22F5-23B43798E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E1838-8483-AA80-DD4B-09F98C8F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AB204-1EB5-B620-05F7-A5FC2B43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7687B-49A2-08FC-E946-CFCE64D4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0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8C88-0AB5-DBA9-C16D-BB20E1D7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3AD6FC-FDC6-8151-43AA-7837CFF6D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AF4AF-73FF-4649-7069-DEFC07674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75172-3A0E-9D25-7D48-85C91247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B6112-E1F0-5618-2D16-C9107057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CA3ED-77B0-70E7-A979-C5F3B922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1B4203-822E-D2D5-D682-7BAC62F3F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530C1-FBE8-6037-862C-695E42B6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C5651-D7C6-511C-F006-C87551C6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CA67F-4AC3-6BCE-BF11-5F6715AE9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7B329-F667-4005-77A3-4ABA76A21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4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s.edu/pl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treaster@montan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2888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2022-23 Prior Learning Assessment (PLA) Report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E49A1E-3203-DE6B-773E-090E0A0FF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80C200-7C44-43B4-F102-9ACB30E3C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38803"/>
            <a:ext cx="12192000" cy="104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22822-FA69-4ABB-5E1B-BEED395DF5F2}"/>
              </a:ext>
            </a:extLst>
          </p:cNvPr>
          <p:cNvSpPr txBox="1"/>
          <p:nvPr/>
        </p:nvSpPr>
        <p:spPr>
          <a:xfrm>
            <a:off x="3505200" y="5867401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the Commissioner of Higher Education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F2C7F-5161-9550-AA34-01614EBB1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731B-725D-888A-FD5F-98D52E493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9"/>
            <a:ext cx="9144000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 Accepted PLA Credits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E39FCB-6168-C1F8-518D-F78EAE143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749B0-B11C-8E68-8CA2-36DB3E0A2D3C}"/>
              </a:ext>
            </a:extLst>
          </p:cNvPr>
          <p:cNvSpPr txBox="1">
            <a:spLocks/>
          </p:cNvSpPr>
          <p:nvPr/>
        </p:nvSpPr>
        <p:spPr>
          <a:xfrm>
            <a:off x="438149" y="2144996"/>
            <a:ext cx="11534776" cy="4570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Standardized Tests</a:t>
            </a:r>
            <a:r>
              <a:rPr lang="en-US" dirty="0"/>
              <a:t>- AP, CLEP, DSST/DANTES, IB, </a:t>
            </a:r>
            <a:r>
              <a:rPr lang="en-US" dirty="0" err="1"/>
              <a:t>Straighterline</a:t>
            </a:r>
            <a:r>
              <a:rPr lang="en-US" dirty="0"/>
              <a:t> and </a:t>
            </a:r>
            <a:r>
              <a:rPr lang="en-US" dirty="0" err="1"/>
              <a:t>UExcel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Challenge Exams</a:t>
            </a:r>
            <a:r>
              <a:rPr lang="en-US" dirty="0"/>
              <a:t>- comprehensive exams of the course subject matter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Portfolio Assessments</a:t>
            </a:r>
            <a:r>
              <a:rPr lang="en-US" dirty="0"/>
              <a:t>- students submit a portfolio showcasing their knowledge for faculty evaluation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American Council on Education (ACE) and National College Credit Recommendation Service (NCCRS)</a:t>
            </a:r>
            <a:r>
              <a:rPr lang="en-US" dirty="0"/>
              <a:t>- proposes college credit equivalencies for learning outside of the college classroom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Military Credit</a:t>
            </a:r>
            <a:r>
              <a:rPr lang="en-US" dirty="0"/>
              <a:t>- credits earned by branches of the US military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Experiential Learning</a:t>
            </a:r>
            <a:r>
              <a:rPr lang="en-US" dirty="0"/>
              <a:t>- credits earned through work experience or learning outside of the college classroom</a:t>
            </a:r>
          </a:p>
        </p:txBody>
      </p:sp>
    </p:spTree>
    <p:extLst>
      <p:ext uri="{BB962C8B-B14F-4D97-AF65-F5344CB8AC3E}">
        <p14:creationId xmlns:p14="http://schemas.microsoft.com/office/powerpoint/2010/main" val="107444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8580F-8637-8A92-7950-89A88A712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FCBE-57CE-A111-E107-B1B55526E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9"/>
            <a:ext cx="9144000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 by Semester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D94AEC-6C9B-34CA-C825-407299D8A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4CDEEC-9321-1FB8-4949-1B1FF6D44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907031"/>
              </p:ext>
            </p:extLst>
          </p:nvPr>
        </p:nvGraphicFramePr>
        <p:xfrm>
          <a:off x="390527" y="1764294"/>
          <a:ext cx="7972424" cy="4535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436">
                  <a:extLst>
                    <a:ext uri="{9D8B030D-6E8A-4147-A177-3AD203B41FA5}">
                      <a16:colId xmlns:a16="http://schemas.microsoft.com/office/drawing/2014/main" val="4243455441"/>
                    </a:ext>
                  </a:extLst>
                </a:gridCol>
                <a:gridCol w="1461747">
                  <a:extLst>
                    <a:ext uri="{9D8B030D-6E8A-4147-A177-3AD203B41FA5}">
                      <a16:colId xmlns:a16="http://schemas.microsoft.com/office/drawing/2014/main" val="1993319315"/>
                    </a:ext>
                  </a:extLst>
                </a:gridCol>
                <a:gridCol w="1461747">
                  <a:extLst>
                    <a:ext uri="{9D8B030D-6E8A-4147-A177-3AD203B41FA5}">
                      <a16:colId xmlns:a16="http://schemas.microsoft.com/office/drawing/2014/main" val="2104155170"/>
                    </a:ext>
                  </a:extLst>
                </a:gridCol>
                <a:gridCol w="1461747">
                  <a:extLst>
                    <a:ext uri="{9D8B030D-6E8A-4147-A177-3AD203B41FA5}">
                      <a16:colId xmlns:a16="http://schemas.microsoft.com/office/drawing/2014/main" val="3252493451"/>
                    </a:ext>
                  </a:extLst>
                </a:gridCol>
                <a:gridCol w="1461747">
                  <a:extLst>
                    <a:ext uri="{9D8B030D-6E8A-4147-A177-3AD203B41FA5}">
                      <a16:colId xmlns:a16="http://schemas.microsoft.com/office/drawing/2014/main" val="3504811302"/>
                    </a:ext>
                  </a:extLst>
                </a:gridCol>
              </a:tblGrid>
              <a:tr h="581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 Credits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Fall 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Spring 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Fall 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Spring 2023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8060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Advanced Placement (AP)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6607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6256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6529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6198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56944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Military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10443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Challenge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830022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College-Level Examination Program (CLEP)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14684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International Baccalaureate (IB)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296909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Other: Experiential Learning, ACE, Portfolio, Straighterline, Dantes, UExcel and Other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062688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8332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7885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8165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574634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B03CD280-39C5-1A92-50AE-3482B7F13F67}"/>
              </a:ext>
            </a:extLst>
          </p:cNvPr>
          <p:cNvSpPr txBox="1">
            <a:spLocks/>
          </p:cNvSpPr>
          <p:nvPr/>
        </p:nvSpPr>
        <p:spPr>
          <a:xfrm>
            <a:off x="190500" y="6418763"/>
            <a:ext cx="12001500" cy="5577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8,050 students were awarded credit in 2022-23</a:t>
            </a: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F1163C6-ED89-490E-65B9-91B7B7A84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896" y="1764294"/>
            <a:ext cx="3200604" cy="484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03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D2BD8-D583-33D6-0CCD-71F76BF45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C08F0-4CEE-2043-296D-3A1D81BE8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87" y="810709"/>
            <a:ext cx="12011026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2022-23 PLA Student Demographics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0D7FB-F053-E2F6-745E-CE72CF104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7AB05B24-F602-0095-0CAC-6FF4D9F0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2194410"/>
            <a:ext cx="37052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0E6081A4-2C2A-3D18-3197-3499A83F9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2194410"/>
            <a:ext cx="37433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8B243175-1D27-EDE5-DA1F-C3D663C17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2194410"/>
            <a:ext cx="5000625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81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30394-D924-AEA1-9604-A425F4162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B9234-433D-D52C-09B5-624F33467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" y="810709"/>
            <a:ext cx="12106275" cy="9953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2022-23 PLA Demographics Compared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45468C-B8A5-88C9-8768-D4AB9A5AC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18C218-E817-D66E-066B-88BA83EA1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08212"/>
              </p:ext>
            </p:extLst>
          </p:nvPr>
        </p:nvGraphicFramePr>
        <p:xfrm>
          <a:off x="2105025" y="1948947"/>
          <a:ext cx="7981949" cy="46881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33545">
                  <a:extLst>
                    <a:ext uri="{9D8B030D-6E8A-4147-A177-3AD203B41FA5}">
                      <a16:colId xmlns:a16="http://schemas.microsoft.com/office/drawing/2014/main" val="2700614683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4153701963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975548722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2877246230"/>
                    </a:ext>
                  </a:extLst>
                </a:gridCol>
              </a:tblGrid>
              <a:tr h="537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Demographics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All PLA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AP &amp; 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Non-AP/IB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1181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Female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43486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2668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or under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42628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25+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758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White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749066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Hispanic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97051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Two or More Races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105357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American Indian or Alaska Native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2262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Unknown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87164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Asian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050903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or African American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51757"/>
                  </a:ext>
                </a:extLst>
              </a:tr>
              <a:tr h="518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Native Hawaiian or Other Pacific Islander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93825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Non-Veteran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98%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2104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Veteran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28%</a:t>
                      </a: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42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37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31130-00AF-0958-02B1-BA09E2B1B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>
            <a:extLst>
              <a:ext uri="{FF2B5EF4-FFF2-40B4-BE49-F238E27FC236}">
                <a16:creationId xmlns:a16="http://schemas.microsoft.com/office/drawing/2014/main" id="{4A860DA5-0576-38EC-DA4E-C029AF73B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1640918"/>
            <a:ext cx="9082087" cy="478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8C0B8D-B30A-F8DF-0B85-E74E0EF0E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2022-23 Military Credits by Branch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B94B6-2510-523A-DE2A-4DA72F860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B2DC8A7-34B0-733A-99CA-078D00BB79D3}"/>
              </a:ext>
            </a:extLst>
          </p:cNvPr>
          <p:cNvSpPr txBox="1">
            <a:spLocks/>
          </p:cNvSpPr>
          <p:nvPr/>
        </p:nvSpPr>
        <p:spPr>
          <a:xfrm>
            <a:off x="190501" y="6300242"/>
            <a:ext cx="12001500" cy="5577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369 out of 502 (73.5%) of veteran students that were awarded PLA credits used military transcripts in 2022-23</a:t>
            </a: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44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854EF-24F0-C6E6-511E-B39F01141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7769F-DC32-0754-BA0F-FAF2A0C15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 by Campus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025AED-8740-F750-1027-1AEBBE475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D31212-0D77-13E2-F03E-24649E033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794305"/>
              </p:ext>
            </p:extLst>
          </p:nvPr>
        </p:nvGraphicFramePr>
        <p:xfrm>
          <a:off x="102395" y="1962748"/>
          <a:ext cx="11987210" cy="44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87">
                  <a:extLst>
                    <a:ext uri="{9D8B030D-6E8A-4147-A177-3AD203B41FA5}">
                      <a16:colId xmlns:a16="http://schemas.microsoft.com/office/drawing/2014/main" val="111914038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558437413"/>
                    </a:ext>
                  </a:extLst>
                </a:gridCol>
                <a:gridCol w="629490">
                  <a:extLst>
                    <a:ext uri="{9D8B030D-6E8A-4147-A177-3AD203B41FA5}">
                      <a16:colId xmlns:a16="http://schemas.microsoft.com/office/drawing/2014/main" val="2624803615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00694894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294053554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198342653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550395782"/>
                    </a:ext>
                  </a:extLst>
                </a:gridCol>
                <a:gridCol w="750515">
                  <a:extLst>
                    <a:ext uri="{9D8B030D-6E8A-4147-A177-3AD203B41FA5}">
                      <a16:colId xmlns:a16="http://schemas.microsoft.com/office/drawing/2014/main" val="2990928368"/>
                    </a:ext>
                  </a:extLst>
                </a:gridCol>
                <a:gridCol w="659745">
                  <a:extLst>
                    <a:ext uri="{9D8B030D-6E8A-4147-A177-3AD203B41FA5}">
                      <a16:colId xmlns:a16="http://schemas.microsoft.com/office/drawing/2014/main" val="2862892551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88822587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1543512650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364366397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4047103190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7661706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995117598"/>
                    </a:ext>
                  </a:extLst>
                </a:gridCol>
                <a:gridCol w="867337">
                  <a:extLst>
                    <a:ext uri="{9D8B030D-6E8A-4147-A177-3AD203B41FA5}">
                      <a16:colId xmlns:a16="http://schemas.microsoft.com/office/drawing/2014/main" val="1721377420"/>
                    </a:ext>
                  </a:extLst>
                </a:gridCol>
                <a:gridCol w="542923">
                  <a:extLst>
                    <a:ext uri="{9D8B030D-6E8A-4147-A177-3AD203B41FA5}">
                      <a16:colId xmlns:a16="http://schemas.microsoft.com/office/drawing/2014/main" val="426858866"/>
                    </a:ext>
                  </a:extLst>
                </a:gridCol>
              </a:tblGrid>
              <a:tr h="713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City College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Dawson CC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Flathead Valley CC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Gallatin College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Great Falls College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Helena College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Highlands College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MSU- Northern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MSU-Billings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MSU-Bozeman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MT Tech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Miles CC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Missoula College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UM-Missoula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UM-Western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953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Advanced Placement (AP)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12727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0580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Challenge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9761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College-Level Examination Program (CLEP)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786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International Baccalaureate (IB)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1211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6326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Military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563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9096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Other: Experiential Learning, ACE, Portfolio, Straighterline, Dantes, UExcel and Other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912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312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748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9951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558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3104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15911</a:t>
                      </a: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23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28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A4B3A-DAD6-86BA-E188-91ECCE78A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A71F-BC42-772D-9722-753F2B6D7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2022-23 PLA Statistics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D5838-F5BB-7B02-CD76-DA485AC3A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6F227A-D655-386B-6247-36708119532D}"/>
              </a:ext>
            </a:extLst>
          </p:cNvPr>
          <p:cNvSpPr txBox="1">
            <a:spLocks/>
          </p:cNvSpPr>
          <p:nvPr/>
        </p:nvSpPr>
        <p:spPr>
          <a:xfrm>
            <a:off x="95249" y="1763210"/>
            <a:ext cx="11534776" cy="4485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24.5% of undergraduate students in MUS have PLA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17.2% of undergraduate students in the MUS age 25+ have PLA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39.4% of undergraduate veteran students have PLA credits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D34E5FDC-3A75-D9B9-6B66-1CDF01BC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5882" y="2352526"/>
            <a:ext cx="914400" cy="914400"/>
          </a:xfrm>
          <a:prstGeom prst="rect">
            <a:avLst/>
          </a:prstGeom>
        </p:spPr>
      </p:pic>
      <p:pic>
        <p:nvPicPr>
          <p:cNvPr id="7" name="Graphic 6" descr="Woman with solid fill">
            <a:extLst>
              <a:ext uri="{FF2B5EF4-FFF2-40B4-BE49-F238E27FC236}">
                <a16:creationId xmlns:a16="http://schemas.microsoft.com/office/drawing/2014/main" id="{D1ABD001-251F-B6B3-137C-618EC45410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83258" y="2346070"/>
            <a:ext cx="914400" cy="914400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D64D393E-0A51-AC63-8B84-4F023696C6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0933" y="2346070"/>
            <a:ext cx="914400" cy="914400"/>
          </a:xfrm>
          <a:prstGeom prst="rect">
            <a:avLst/>
          </a:prstGeom>
        </p:spPr>
      </p:pic>
      <p:pic>
        <p:nvPicPr>
          <p:cNvPr id="9" name="Graphic 8" descr="Woman with solid fill">
            <a:extLst>
              <a:ext uri="{FF2B5EF4-FFF2-40B4-BE49-F238E27FC236}">
                <a16:creationId xmlns:a16="http://schemas.microsoft.com/office/drawing/2014/main" id="{9D838225-FF1B-8197-AA37-542626CB8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3248" y="2352526"/>
            <a:ext cx="914400" cy="914400"/>
          </a:xfrm>
          <a:prstGeom prst="rect">
            <a:avLst/>
          </a:prstGeom>
        </p:spPr>
      </p:pic>
      <p:pic>
        <p:nvPicPr>
          <p:cNvPr id="10" name="Graphic 9" descr="Woman with solid fill">
            <a:extLst>
              <a:ext uri="{FF2B5EF4-FFF2-40B4-BE49-F238E27FC236}">
                <a16:creationId xmlns:a16="http://schemas.microsoft.com/office/drawing/2014/main" id="{00131630-81EB-C8B9-46D8-DD764013DA5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733799" y="4144517"/>
            <a:ext cx="914400" cy="914400"/>
          </a:xfrm>
          <a:prstGeom prst="rect">
            <a:avLst/>
          </a:prstGeom>
        </p:spPr>
      </p:pic>
      <p:pic>
        <p:nvPicPr>
          <p:cNvPr id="11" name="Graphic 10" descr="Man with solid fill">
            <a:extLst>
              <a:ext uri="{FF2B5EF4-FFF2-40B4-BE49-F238E27FC236}">
                <a16:creationId xmlns:a16="http://schemas.microsoft.com/office/drawing/2014/main" id="{FEFAA245-4152-A9C5-4C6E-4B3850F3D1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79010" y="4144517"/>
            <a:ext cx="914400" cy="914400"/>
          </a:xfrm>
          <a:prstGeom prst="rect">
            <a:avLst/>
          </a:prstGeom>
        </p:spPr>
      </p:pic>
      <p:pic>
        <p:nvPicPr>
          <p:cNvPr id="12" name="Graphic 11" descr="Woman with solid fill">
            <a:extLst>
              <a:ext uri="{FF2B5EF4-FFF2-40B4-BE49-F238E27FC236}">
                <a16:creationId xmlns:a16="http://schemas.microsoft.com/office/drawing/2014/main" id="{06A656E9-1DE0-CA16-48B6-FAD0E31077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22588" y="4154772"/>
            <a:ext cx="914400" cy="914400"/>
          </a:xfrm>
          <a:prstGeom prst="rect">
            <a:avLst/>
          </a:prstGeom>
        </p:spPr>
      </p:pic>
      <p:pic>
        <p:nvPicPr>
          <p:cNvPr id="13" name="Graphic 12" descr="Woman with solid fill">
            <a:extLst>
              <a:ext uri="{FF2B5EF4-FFF2-40B4-BE49-F238E27FC236}">
                <a16:creationId xmlns:a16="http://schemas.microsoft.com/office/drawing/2014/main" id="{9E6698B7-0B4F-C8BF-D62B-8BC66B865B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80739" y="4163567"/>
            <a:ext cx="914400" cy="914400"/>
          </a:xfrm>
          <a:prstGeom prst="rect">
            <a:avLst/>
          </a:prstGeom>
        </p:spPr>
      </p:pic>
      <p:pic>
        <p:nvPicPr>
          <p:cNvPr id="14" name="Graphic 13" descr="Woman with solid fill">
            <a:extLst>
              <a:ext uri="{FF2B5EF4-FFF2-40B4-BE49-F238E27FC236}">
                <a16:creationId xmlns:a16="http://schemas.microsoft.com/office/drawing/2014/main" id="{53190566-089C-8DC9-9A84-9A5E7BBA16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45349" y="4154772"/>
            <a:ext cx="914400" cy="914400"/>
          </a:xfrm>
          <a:prstGeom prst="rect">
            <a:avLst/>
          </a:prstGeom>
        </p:spPr>
      </p:pic>
      <p:pic>
        <p:nvPicPr>
          <p:cNvPr id="15" name="Graphic 14" descr="Woman with solid fill">
            <a:extLst>
              <a:ext uri="{FF2B5EF4-FFF2-40B4-BE49-F238E27FC236}">
                <a16:creationId xmlns:a16="http://schemas.microsoft.com/office/drawing/2014/main" id="{3ACD709A-D312-AC34-D561-70E27CADF6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92406" y="4154772"/>
            <a:ext cx="914400" cy="914400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A6B7089F-0278-5564-11B9-FA17684AB3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48749" y="4154772"/>
            <a:ext cx="914400" cy="914400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416B919B-45CC-8AA4-0089-861EB0E0D6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8065" y="4154772"/>
            <a:ext cx="914400" cy="914400"/>
          </a:xfrm>
          <a:prstGeom prst="rect">
            <a:avLst/>
          </a:prstGeom>
        </p:spPr>
      </p:pic>
      <p:pic>
        <p:nvPicPr>
          <p:cNvPr id="18" name="Graphic 17" descr="Man with solid fill">
            <a:extLst>
              <a:ext uri="{FF2B5EF4-FFF2-40B4-BE49-F238E27FC236}">
                <a16:creationId xmlns:a16="http://schemas.microsoft.com/office/drawing/2014/main" id="{3816B77B-1D20-266C-2C36-272F8E2481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67814" y="4154772"/>
            <a:ext cx="914400" cy="914400"/>
          </a:xfrm>
          <a:prstGeom prst="rect">
            <a:avLst/>
          </a:prstGeom>
        </p:spPr>
      </p:pic>
      <p:pic>
        <p:nvPicPr>
          <p:cNvPr id="19" name="Graphic 18" descr="Man with solid fill">
            <a:extLst>
              <a:ext uri="{FF2B5EF4-FFF2-40B4-BE49-F238E27FC236}">
                <a16:creationId xmlns:a16="http://schemas.microsoft.com/office/drawing/2014/main" id="{77C27006-7B6D-9243-E37B-EF05ABC917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20165" y="4157692"/>
            <a:ext cx="914400" cy="914400"/>
          </a:xfrm>
          <a:prstGeom prst="rect">
            <a:avLst/>
          </a:prstGeom>
        </p:spPr>
      </p:pic>
      <p:pic>
        <p:nvPicPr>
          <p:cNvPr id="20" name="Graphic 19" descr="Man with solid fill">
            <a:extLst>
              <a:ext uri="{FF2B5EF4-FFF2-40B4-BE49-F238E27FC236}">
                <a16:creationId xmlns:a16="http://schemas.microsoft.com/office/drawing/2014/main" id="{806E2353-83D0-FF06-E76D-EC08CED81E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0985" y="5791051"/>
            <a:ext cx="914400" cy="914400"/>
          </a:xfrm>
          <a:prstGeom prst="rect">
            <a:avLst/>
          </a:prstGeom>
        </p:spPr>
      </p:pic>
      <p:pic>
        <p:nvPicPr>
          <p:cNvPr id="21" name="Graphic 20" descr="Woman with solid fill">
            <a:extLst>
              <a:ext uri="{FF2B5EF4-FFF2-40B4-BE49-F238E27FC236}">
                <a16:creationId xmlns:a16="http://schemas.microsoft.com/office/drawing/2014/main" id="{7B0B95B8-1952-2759-6642-B8E3EC15F3D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89926" y="5791051"/>
            <a:ext cx="914400" cy="914400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B5AB9454-CF12-2BE4-83BC-38C80EA306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2238" y="5780796"/>
            <a:ext cx="914400" cy="914400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8B4708D5-2531-2A8A-4F69-AD1BD4204F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97683" y="5781526"/>
            <a:ext cx="914400" cy="914400"/>
          </a:xfrm>
          <a:prstGeom prst="rect">
            <a:avLst/>
          </a:prstGeom>
        </p:spPr>
      </p:pic>
      <p:pic>
        <p:nvPicPr>
          <p:cNvPr id="24" name="Graphic 23" descr="Woman with solid fill">
            <a:extLst>
              <a:ext uri="{FF2B5EF4-FFF2-40B4-BE49-F238E27FC236}">
                <a16:creationId xmlns:a16="http://schemas.microsoft.com/office/drawing/2014/main" id="{5453EDB2-5641-43F0-7C5F-56F22AD416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1487" y="57910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33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F38FD-1001-F3C9-B994-EF01F9BF4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340F-C238-3DD6-753F-002D6C5FB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50" y="914401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 Information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494CB-32AC-A278-06AE-F5D216A6D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0B4A1E7-AF31-8634-011B-CDA304FCCD9A}"/>
              </a:ext>
            </a:extLst>
          </p:cNvPr>
          <p:cNvSpPr txBox="1">
            <a:spLocks/>
          </p:cNvSpPr>
          <p:nvPr/>
        </p:nvSpPr>
        <p:spPr>
          <a:xfrm>
            <a:off x="95250" y="2531052"/>
            <a:ext cx="12001500" cy="34125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Website: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https://www.mus.edu/pla/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Contact: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Jacque Treaster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jtreaster@montana.edu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449-9135</a:t>
            </a: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77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593</Words>
  <Application>Microsoft Office PowerPoint</Application>
  <PresentationFormat>Widescreen</PresentationFormat>
  <Paragraphs>283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2022-23 Prior Learning Assessment (PLA) Report</vt:lpstr>
      <vt:lpstr>MUS Accepted PLA Credits</vt:lpstr>
      <vt:lpstr>PLA by Semester</vt:lpstr>
      <vt:lpstr>2022-23 PLA Student Demographics</vt:lpstr>
      <vt:lpstr>2022-23 PLA Demographics Compared</vt:lpstr>
      <vt:lpstr>2022-23 Military Credits by Branch</vt:lpstr>
      <vt:lpstr>2022-23 PLA by Campus</vt:lpstr>
      <vt:lpstr>2022-23 PLA Statistics</vt:lpstr>
      <vt:lpstr>PLA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Stahl, Chase</dc:creator>
  <cp:lastModifiedBy>Stahl, Chase</cp:lastModifiedBy>
  <cp:revision>1</cp:revision>
  <dcterms:created xsi:type="dcterms:W3CDTF">2025-01-03T19:36:15Z</dcterms:created>
  <dcterms:modified xsi:type="dcterms:W3CDTF">2025-01-03T21:59:27Z</dcterms:modified>
</cp:coreProperties>
</file>